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379" r:id="rId2"/>
    <p:sldId id="261" r:id="rId3"/>
    <p:sldId id="394" r:id="rId4"/>
    <p:sldId id="395" r:id="rId5"/>
    <p:sldId id="402" r:id="rId6"/>
    <p:sldId id="401" r:id="rId7"/>
    <p:sldId id="397" r:id="rId8"/>
    <p:sldId id="403" r:id="rId9"/>
    <p:sldId id="406" r:id="rId10"/>
    <p:sldId id="2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F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89"/>
    <p:restoredTop sz="91278"/>
  </p:normalViewPr>
  <p:slideViewPr>
    <p:cSldViewPr snapToGrid="0" snapToObjects="1">
      <p:cViewPr varScale="1">
        <p:scale>
          <a:sx n="101" d="100"/>
          <a:sy n="101" d="100"/>
        </p:scale>
        <p:origin x="12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hana Giselida Suarez Castill" userId="S::ygcastillo@latam.stefanini.com::e643e165-8792-49cc-ad3b-f36b6fa4e896" providerId="AD" clId="Web-{E41F7271-3154-677D-94F8-074D6432CF7A}"/>
    <pc:docChg chg="delSld">
      <pc:chgData name="Yohana Giselida Suarez Castill" userId="S::ygcastillo@latam.stefanini.com::e643e165-8792-49cc-ad3b-f36b6fa4e896" providerId="AD" clId="Web-{E41F7271-3154-677D-94F8-074D6432CF7A}" dt="2018-10-09T21:54:54.446" v="0"/>
      <pc:docMkLst>
        <pc:docMk/>
      </pc:docMkLst>
      <pc:sldChg chg="del">
        <pc:chgData name="Yohana Giselida Suarez Castill" userId="S::ygcastillo@latam.stefanini.com::e643e165-8792-49cc-ad3b-f36b6fa4e896" providerId="AD" clId="Web-{E41F7271-3154-677D-94F8-074D6432CF7A}" dt="2018-10-09T21:54:54.446" v="0"/>
        <pc:sldMkLst>
          <pc:docMk/>
          <pc:sldMk cId="0" sldId="40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10/12/2018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s-CO" alt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s-CO" altLang="es-ES"/>
              <a:t>Actividad Grupal: Apoyados con post it construimos nuestra definición de Liderazgo - timebox: 10 min </a:t>
            </a:r>
          </a:p>
          <a:p>
            <a:endParaRPr lang="es-CO" alt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4779" y="6302582"/>
            <a:ext cx="1791085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9702272" y="5980996"/>
            <a:ext cx="3982669" cy="106299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3880" y="6249102"/>
            <a:ext cx="1774026" cy="3719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39900" y="398557"/>
            <a:ext cx="9315580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9702272" y="5980996"/>
            <a:ext cx="3982669" cy="106299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3880" y="6249102"/>
            <a:ext cx="1774026" cy="3719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12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b="13631"/>
          <a:stretch>
            <a:fillRect/>
          </a:stretch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0058400" y="6333546"/>
            <a:ext cx="1836892" cy="4071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58400" y="6304732"/>
            <a:ext cx="1592057" cy="340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4779" y="6302582"/>
            <a:ext cx="1791085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76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0768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4768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 text a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960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38200" y="1690688"/>
            <a:ext cx="5105400" cy="3152246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96000" y="1699154"/>
            <a:ext cx="5105400" cy="3152246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8675" y="3068942"/>
            <a:ext cx="2534650" cy="5314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b="13631"/>
          <a:stretch>
            <a:fillRect/>
          </a:stretch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734344" y="1250950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333014" y="2175933"/>
            <a:ext cx="3007585" cy="3007585"/>
          </a:xfrm>
          <a:prstGeom prst="rect">
            <a:avLst/>
          </a:prstGeom>
        </p:spPr>
      </p:pic>
      <p:sp>
        <p:nvSpPr>
          <p:cNvPr id="9" name="Media Placeholder 8"/>
          <p:cNvSpPr>
            <a:spLocks noGrp="1"/>
          </p:cNvSpPr>
          <p:nvPr>
            <p:ph type="media" sz="quarter" idx="11"/>
          </p:nvPr>
        </p:nvSpPr>
        <p:spPr>
          <a:xfrm>
            <a:off x="2837657" y="1222908"/>
            <a:ext cx="6516687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7516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3652"/>
            <a:ext cx="1791990" cy="379352"/>
          </a:xfrm>
          <a:prstGeom prst="rect">
            <a:avLst/>
          </a:prstGeom>
        </p:spPr>
      </p:pic>
      <p:sp>
        <p:nvSpPr>
          <p:cNvPr id="10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6130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  <a:latin typeface="Dax-Regular" charset="0"/>
                <a:ea typeface="Dax-Regular" charset="0"/>
                <a:cs typeface="Dax-Regular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36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170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ouble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53000"/>
            <a:ext cx="5105400" cy="121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4953000"/>
            <a:ext cx="5105400" cy="121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1pPr>
            <a:lvl2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2pPr>
            <a:lvl3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3pPr>
            <a:lvl4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4pPr>
            <a:lvl5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7"/>
            <a:ext cx="5105400" cy="3070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3"/>
            <a:ext cx="5105400" cy="3070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4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426312" y="1197381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Video Slide 16:9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14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2837793" y="1341435"/>
            <a:ext cx="6516415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0215" y="3065491"/>
            <a:ext cx="2543110" cy="538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5046"/>
            <a:ext cx="1791990" cy="379352"/>
          </a:xfrm>
          <a:prstGeom prst="rect">
            <a:avLst/>
          </a:prstGeom>
        </p:spPr>
      </p:pic>
      <p:sp>
        <p:nvSpPr>
          <p:cNvPr id="8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5046"/>
            <a:ext cx="1791990" cy="379352"/>
          </a:xfrm>
          <a:prstGeom prst="rect">
            <a:avLst/>
          </a:prstGeom>
        </p:spPr>
      </p:pic>
      <p:sp>
        <p:nvSpPr>
          <p:cNvPr id="8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6130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36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170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ouble text and photo_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5020733"/>
            <a:ext cx="5105400" cy="11514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5020733"/>
            <a:ext cx="5105400" cy="11514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8"/>
            <a:ext cx="5105400" cy="31386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4"/>
            <a:ext cx="5105400" cy="31386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ideo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2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426312" y="1197381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ideo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11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2837793" y="1341435"/>
            <a:ext cx="6516415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0215" y="3065491"/>
            <a:ext cx="2543110" cy="538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8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4779" y="6213244"/>
            <a:ext cx="1791085" cy="375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11292"/>
            <a:ext cx="12192000" cy="82915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8"/>
            <a:ext cx="5105400" cy="3113298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4"/>
            <a:ext cx="5105400" cy="3113298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8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</a:p>
        </p:txBody>
      </p:sp>
      <p:sp>
        <p:nvSpPr>
          <p:cNvPr id="10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734344" y="1250950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12" name="Media Placeholder 8"/>
          <p:cNvSpPr>
            <a:spLocks noGrp="1"/>
          </p:cNvSpPr>
          <p:nvPr>
            <p:ph type="media" sz="quarter" idx="11"/>
          </p:nvPr>
        </p:nvSpPr>
        <p:spPr>
          <a:xfrm>
            <a:off x="2837657" y="1222908"/>
            <a:ext cx="6516687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8675" y="3068942"/>
            <a:ext cx="2534650" cy="531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ide slide- don't us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59" y="832897"/>
            <a:ext cx="9025619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6032" y="6475222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8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altLang="en-US" dirty="0"/>
              <a:t>Liderazgo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50705" y="6012815"/>
            <a:ext cx="2411730" cy="320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O" altLang="en-US" sz="1000" dirty="0"/>
              <a:t>Presentado por: Yohana Suárez Castillo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altLang="en-US" dirty="0"/>
              <a:t>Definiciones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CO" altLang="es-ES" sz="1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”proceso en el que una persona [líder] induce a otras [seguidores] a actuar para alcanzar ciertas metas que representan los valores y motivaciones - deseos, necesidades, aspiraciones y expectativas- tanto del líder como de los seguidores” </a:t>
            </a:r>
            <a:r>
              <a:rPr lang="es-CO" altLang="es-ES" sz="1800" i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James McGregor Burns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CO" altLang="es-ES" sz="18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“liderazgo es el proceso de movilización de un grupo de personas en una dirección que genuinamente satisface los intereses reales a largo plazo de todo el colectivo” </a:t>
            </a:r>
            <a:r>
              <a:rPr lang="es-CO" altLang="es-ES" sz="1800" i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J. Kotter</a:t>
            </a:r>
            <a:endParaRPr lang="en-US" sz="18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altLang="en-US" dirty="0"/>
              <a:t>¿Para ti qué es Liderazgo? </a:t>
            </a:r>
          </a:p>
        </p:txBody>
      </p:sp>
      <p:pic>
        <p:nvPicPr>
          <p:cNvPr id="4" name="Marcador de posición de contenido 3" descr="homework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852420" y="1332230"/>
            <a:ext cx="6449060" cy="4546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altLang="en-US" dirty="0"/>
              <a:t>Liderazgo Servicial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es-CO" altLang="es-ES">
                <a:effectLst/>
                <a:sym typeface="+mn-ea"/>
              </a:rPr>
              <a:t>	Este estilo de liderazgo es el preferido por los marcos de trabajo agiles; se dice que el Lider Servicial debe “escuchar cuidadosamente, tener empatía, comprometerse al servicio, tener visión y compartir el poder y la autoridad con los miembros del equipo.” </a:t>
            </a:r>
          </a:p>
          <a:p>
            <a:pPr algn="just"/>
            <a:r>
              <a:rPr lang="es-CO" altLang="es-ES" sz="1200">
                <a:effectLst/>
                <a:sym typeface="+mn-ea"/>
              </a:rPr>
              <a:t>(SCRUMstudy-SBOK-Guide-3rd-edition-spanish)</a:t>
            </a:r>
            <a:endParaRPr lang="es-CO" altLang="es-ES" sz="1200" dirty="0">
              <a:effectLst/>
              <a:sym typeface="+mn-ea"/>
            </a:endParaRPr>
          </a:p>
          <a:p>
            <a:endParaRPr lang="en-US" dirty="0"/>
          </a:p>
        </p:txBody>
      </p:sp>
      <p:grpSp>
        <p:nvGrpSpPr>
          <p:cNvPr id="13" name="Grupo 12"/>
          <p:cNvGrpSpPr/>
          <p:nvPr/>
        </p:nvGrpSpPr>
        <p:grpSpPr>
          <a:xfrm>
            <a:off x="6678295" y="1414780"/>
            <a:ext cx="4998720" cy="4455160"/>
            <a:chOff x="12296" y="2185"/>
            <a:chExt cx="6416" cy="6099"/>
          </a:xfrm>
        </p:grpSpPr>
        <p:pic>
          <p:nvPicPr>
            <p:cNvPr id="14" name="Imagen 13" descr="Calcut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96" y="2185"/>
              <a:ext cx="1988" cy="2650"/>
            </a:xfrm>
            <a:prstGeom prst="rect">
              <a:avLst/>
            </a:prstGeom>
          </p:spPr>
        </p:pic>
        <p:pic>
          <p:nvPicPr>
            <p:cNvPr id="16" name="Imagen 15" descr="C:\Users\ysuarezc\Desktop\DocsYohana\DocsCardif\CO\Claims\0. GestionProyecto\SeguimientosxSprint\Images\Mandela.jpgMandela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4767" y="2874"/>
              <a:ext cx="3631" cy="2417"/>
            </a:xfrm>
            <a:prstGeom prst="rect">
              <a:avLst/>
            </a:prstGeom>
          </p:spPr>
        </p:pic>
        <p:pic>
          <p:nvPicPr>
            <p:cNvPr id="17" name="Imagen 16" descr="C:\Users\ysuarezc\Desktop\DocsYohana\DocsCardif\CO\Claims\0. GestionProyecto\SeguimientosxSprint\Images\Gandhi.jpgGandhi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6782" y="5814"/>
              <a:ext cx="1931" cy="2470"/>
            </a:xfrm>
            <a:prstGeom prst="rect">
              <a:avLst/>
            </a:prstGeom>
          </p:spPr>
        </p:pic>
        <p:pic>
          <p:nvPicPr>
            <p:cNvPr id="18" name="Imagen 17" descr="C:\Users\ysuarezc\Desktop\DocsYohana\DocsCardif\CO\Claims\0. GestionProyecto\SeguimientosxSprint\Images\Malala.jpgMalala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2296" y="5469"/>
              <a:ext cx="4246" cy="2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04775"/>
            <a:ext cx="3932237" cy="1600200"/>
          </a:xfrm>
        </p:spPr>
        <p:txBody>
          <a:bodyPr/>
          <a:lstStyle/>
          <a:p>
            <a:r>
              <a:rPr lang="es-CO" altLang="en-US" dirty="0"/>
              <a:t>Características del Líder Servicial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7910" y="2057400"/>
            <a:ext cx="4857115" cy="3811905"/>
          </a:xfrm>
        </p:spPr>
        <p:txBody>
          <a:bodyPr>
            <a:normAutofit fontScale="92500"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altLang="es-ES" sz="1800" dirty="0">
                <a:effectLst/>
                <a:sym typeface="+mn-ea"/>
              </a:rPr>
              <a:t>Escuchar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altLang="es-ES" sz="1800" dirty="0">
                <a:effectLst/>
                <a:sym typeface="+mn-ea"/>
              </a:rPr>
              <a:t>Empatía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altLang="es-ES" sz="1800" dirty="0">
                <a:effectLst/>
                <a:sym typeface="+mn-ea"/>
              </a:rPr>
              <a:t>Recuperación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altLang="es-ES" sz="1800" dirty="0">
                <a:effectLst/>
                <a:sym typeface="+mn-ea"/>
              </a:rPr>
              <a:t>Toma de Conciencia (</a:t>
            </a:r>
            <a:r>
              <a:rPr lang="es-CO" altLang="es-ES" sz="1800" i="1" dirty="0">
                <a:effectLst/>
                <a:sym typeface="+mn-ea"/>
              </a:rPr>
              <a:t>Awareness</a:t>
            </a:r>
            <a:r>
              <a:rPr lang="es-CO" altLang="es-ES" sz="1800" dirty="0">
                <a:effectLst/>
                <a:sym typeface="+mn-ea"/>
              </a:rPr>
              <a:t>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altLang="es-ES" sz="1800" dirty="0">
                <a:effectLst/>
                <a:sym typeface="+mn-ea"/>
              </a:rPr>
              <a:t>Persuación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altLang="es-ES" sz="1800" dirty="0">
                <a:effectLst/>
                <a:sym typeface="+mn-ea"/>
              </a:rPr>
              <a:t>Conceptualización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altLang="es-ES" sz="1800" dirty="0">
                <a:effectLst/>
                <a:sym typeface="+mn-ea"/>
              </a:rPr>
              <a:t>Prospectiva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altLang="es-ES" sz="1800" dirty="0">
                <a:effectLst/>
                <a:sym typeface="+mn-ea"/>
              </a:rPr>
              <a:t>Administración (</a:t>
            </a:r>
            <a:r>
              <a:rPr lang="es-CO" altLang="es-ES" sz="1800" i="1" dirty="0">
                <a:effectLst/>
                <a:sym typeface="+mn-ea"/>
              </a:rPr>
              <a:t>Stewardship</a:t>
            </a:r>
            <a:r>
              <a:rPr lang="es-CO" altLang="es-ES" sz="1800" dirty="0">
                <a:effectLst/>
                <a:sym typeface="+mn-ea"/>
              </a:rPr>
              <a:t>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altLang="es-ES" sz="1800" dirty="0">
                <a:effectLst/>
                <a:sym typeface="+mn-ea"/>
              </a:rPr>
              <a:t>Compromiso con el crecimiento de los demás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altLang="es-ES" sz="1800" dirty="0">
                <a:effectLst/>
                <a:sym typeface="+mn-ea"/>
              </a:rPr>
              <a:t>Desarrollo de una comunidad</a:t>
            </a:r>
          </a:p>
          <a:p>
            <a:pPr algn="just">
              <a:buFont typeface="Arial" panose="020B0604020202020204" pitchFamily="34" charset="0"/>
            </a:pPr>
            <a:r>
              <a:rPr lang="es-CO" altLang="es-ES" sz="1000" dirty="0">
                <a:effectLst/>
                <a:sym typeface="+mn-ea"/>
              </a:rPr>
              <a:t>(SCRUMstudy-SBOK-Guide-3rd-edition-spanish)</a:t>
            </a:r>
          </a:p>
          <a:p>
            <a:endParaRPr lang="en-US" dirty="0"/>
          </a:p>
        </p:txBody>
      </p:sp>
      <p:grpSp>
        <p:nvGrpSpPr>
          <p:cNvPr id="13" name="Grupo 12"/>
          <p:cNvGrpSpPr/>
          <p:nvPr/>
        </p:nvGrpSpPr>
        <p:grpSpPr>
          <a:xfrm>
            <a:off x="6678295" y="1414780"/>
            <a:ext cx="4998720" cy="4455160"/>
            <a:chOff x="12296" y="2185"/>
            <a:chExt cx="6416" cy="6099"/>
          </a:xfrm>
        </p:grpSpPr>
        <p:pic>
          <p:nvPicPr>
            <p:cNvPr id="14" name="Imagen 13" descr="Calcut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96" y="2185"/>
              <a:ext cx="1988" cy="2650"/>
            </a:xfrm>
            <a:prstGeom prst="rect">
              <a:avLst/>
            </a:prstGeom>
          </p:spPr>
        </p:pic>
        <p:pic>
          <p:nvPicPr>
            <p:cNvPr id="16" name="Imagen 15" descr="C:\Users\ysuarezc\Desktop\DocsYohana\DocsCardif\CO\Claims\0. GestionProyecto\SeguimientosxSprint\Images\Mandela.jpgMandela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4767" y="2874"/>
              <a:ext cx="3631" cy="2417"/>
            </a:xfrm>
            <a:prstGeom prst="rect">
              <a:avLst/>
            </a:prstGeom>
          </p:spPr>
        </p:pic>
        <p:pic>
          <p:nvPicPr>
            <p:cNvPr id="17" name="Imagen 16" descr="C:\Users\ysuarezc\Desktop\DocsYohana\DocsCardif\CO\Claims\0. GestionProyecto\SeguimientosxSprint\Images\Gandhi.jpgGandhi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6782" y="5814"/>
              <a:ext cx="1931" cy="2470"/>
            </a:xfrm>
            <a:prstGeom prst="rect">
              <a:avLst/>
            </a:prstGeom>
          </p:spPr>
        </p:pic>
        <p:pic>
          <p:nvPicPr>
            <p:cNvPr id="18" name="Imagen 17" descr="C:\Users\ysuarezc\Desktop\DocsYohana\DocsCardif\CO\Claims\0. GestionProyecto\SeguimientosxSprint\Images\Malala.jpgMalala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2296" y="5469"/>
              <a:ext cx="4246" cy="2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altLang="en-US" dirty="0"/>
              <a:t>Liderazgo Tranformacional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es-CO" altLang="es-ES">
                <a:effectLst/>
                <a:sym typeface="+mn-ea"/>
              </a:rPr>
              <a:t>	Es un estilo de liderazgo que se define como un liderazgo que crea un cambio valioso y positivo en los seguidores.</a:t>
            </a:r>
          </a:p>
          <a:p>
            <a:pPr algn="just"/>
            <a:r>
              <a:rPr lang="es-CO" altLang="es-ES">
                <a:effectLst/>
                <a:sym typeface="+mn-ea"/>
              </a:rPr>
              <a:t>	El líder aumenta la motivación, la moral y el rendimiento de su grupo de seguidores.</a:t>
            </a:r>
          </a:p>
          <a:p>
            <a:endParaRPr lang="en-US" dirty="0"/>
          </a:p>
        </p:txBody>
      </p:sp>
      <p:grpSp>
        <p:nvGrpSpPr>
          <p:cNvPr id="11" name="Grupo 10"/>
          <p:cNvGrpSpPr/>
          <p:nvPr/>
        </p:nvGrpSpPr>
        <p:grpSpPr>
          <a:xfrm>
            <a:off x="6207760" y="1318895"/>
            <a:ext cx="5442585" cy="4551045"/>
            <a:chOff x="12056" y="2044"/>
            <a:chExt cx="5678" cy="5833"/>
          </a:xfrm>
        </p:grpSpPr>
        <p:pic>
          <p:nvPicPr>
            <p:cNvPr id="12" name="Imagen 11" descr="C:\Users\ysuarezc\Desktop\DocsYohana\DocsCardif\CO\Claims\0. GestionProyecto\SeguimientosxSprint\Images\Lincon.jpgLincon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2328" y="5624"/>
              <a:ext cx="2775" cy="2082"/>
            </a:xfrm>
            <a:prstGeom prst="rect">
              <a:avLst/>
            </a:prstGeom>
          </p:spPr>
        </p:pic>
        <p:pic>
          <p:nvPicPr>
            <p:cNvPr id="13" name="Imagen 12" descr="Guardiol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36" y="3207"/>
              <a:ext cx="3398" cy="2116"/>
            </a:xfrm>
            <a:prstGeom prst="rect">
              <a:avLst/>
            </a:prstGeom>
          </p:spPr>
        </p:pic>
        <p:pic>
          <p:nvPicPr>
            <p:cNvPr id="14" name="Imagen 13" descr="C:\Users\ysuarezc\Desktop\DocsYohana\DocsCardif\CO\Claims\0. GestionProyecto\SeguimientosxSprint\Images\LutherKing.jpgLutherKi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5247" y="6171"/>
              <a:ext cx="2487" cy="1706"/>
            </a:xfrm>
            <a:prstGeom prst="rect">
              <a:avLst/>
            </a:prstGeom>
          </p:spPr>
        </p:pic>
        <p:pic>
          <p:nvPicPr>
            <p:cNvPr id="15" name="Imagen 14" descr="Thatcher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56" y="2044"/>
              <a:ext cx="2180" cy="30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5367655" cy="1600200"/>
          </a:xfrm>
        </p:spPr>
        <p:txBody>
          <a:bodyPr/>
          <a:lstStyle/>
          <a:p>
            <a:r>
              <a:rPr lang="es-CO" altLang="en-US" dirty="0"/>
              <a:t>Características del Lider Tranformacional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6207760" y="1318895"/>
            <a:ext cx="5442585" cy="4551045"/>
            <a:chOff x="12056" y="2044"/>
            <a:chExt cx="5678" cy="5833"/>
          </a:xfrm>
        </p:grpSpPr>
        <p:pic>
          <p:nvPicPr>
            <p:cNvPr id="12" name="Imagen 11" descr="C:\Users\ysuarezc\Desktop\DocsYohana\DocsCardif\CO\Claims\0. GestionProyecto\SeguimientosxSprint\Images\Lincon.jpgLincon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2328" y="5624"/>
              <a:ext cx="2775" cy="2082"/>
            </a:xfrm>
            <a:prstGeom prst="rect">
              <a:avLst/>
            </a:prstGeom>
          </p:spPr>
        </p:pic>
        <p:pic>
          <p:nvPicPr>
            <p:cNvPr id="13" name="Imagen 12" descr="Guardiol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36" y="3207"/>
              <a:ext cx="3398" cy="2116"/>
            </a:xfrm>
            <a:prstGeom prst="rect">
              <a:avLst/>
            </a:prstGeom>
          </p:spPr>
        </p:pic>
        <p:pic>
          <p:nvPicPr>
            <p:cNvPr id="14" name="Imagen 13" descr="C:\Users\ysuarezc\Desktop\DocsYohana\DocsCardif\CO\Claims\0. GestionProyecto\SeguimientosxSprint\Images\LutherKing.jpgLutherKi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5247" y="6171"/>
              <a:ext cx="2487" cy="1706"/>
            </a:xfrm>
            <a:prstGeom prst="rect">
              <a:avLst/>
            </a:prstGeom>
          </p:spPr>
        </p:pic>
        <p:pic>
          <p:nvPicPr>
            <p:cNvPr id="15" name="Imagen 14" descr="Thatcher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56" y="2044"/>
              <a:ext cx="2180" cy="3033"/>
            </a:xfrm>
            <a:prstGeom prst="rect">
              <a:avLst/>
            </a:prstGeom>
          </p:spPr>
        </p:pic>
      </p:grpSp>
      <p:sp>
        <p:nvSpPr>
          <p:cNvPr id="5" name="Text Placeholder 3"/>
          <p:cNvSpPr>
            <a:spLocks noGrp="1"/>
          </p:cNvSpPr>
          <p:nvPr/>
        </p:nvSpPr>
        <p:spPr>
          <a:xfrm>
            <a:off x="1057910" y="2164080"/>
            <a:ext cx="4857115" cy="3811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altLang="es-ES" sz="2400" dirty="0">
                <a:effectLst/>
                <a:sym typeface="+mn-ea"/>
              </a:rPr>
              <a:t>Fiel a sus principios y valores.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altLang="es-ES" sz="2400" dirty="0">
                <a:effectLst/>
                <a:sym typeface="+mn-ea"/>
              </a:rPr>
              <a:t>Autosacrificio.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altLang="es-ES" sz="2400" dirty="0">
                <a:effectLst/>
                <a:sym typeface="+mn-ea"/>
              </a:rPr>
              <a:t>Visión de futuro.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altLang="es-ES" sz="2400" dirty="0">
                <a:effectLst/>
                <a:sym typeface="+mn-ea"/>
              </a:rPr>
              <a:t>Innovador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altLang="es-ES" sz="2400" dirty="0">
                <a:effectLst/>
                <a:sym typeface="+mn-ea"/>
              </a:rPr>
              <a:t>Empatía</a:t>
            </a:r>
            <a:r>
              <a:rPr lang="es-CO" altLang="es-ES" sz="1800" dirty="0">
                <a:effectLst/>
                <a:sym typeface="+mn-ea"/>
              </a:rPr>
              <a:t> </a:t>
            </a:r>
            <a:endParaRPr lang="es-CO" altLang="es-ES" sz="1000" dirty="0">
              <a:effectLst/>
              <a:sym typeface="+mn-ea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5368290" cy="1600200"/>
          </a:xfrm>
        </p:spPr>
        <p:txBody>
          <a:bodyPr>
            <a:normAutofit/>
          </a:bodyPr>
          <a:lstStyle/>
          <a:p>
            <a:r>
              <a:rPr lang="es-CO" altLang="en-US" dirty="0">
                <a:sym typeface="+mn-ea"/>
              </a:rPr>
              <a:t>¿Cómo puedo convertirme en un Líder Transfomacional?</a:t>
            </a:r>
            <a:endParaRPr lang="es-CO" altLang="en-US" dirty="0"/>
          </a:p>
        </p:txBody>
      </p:sp>
      <p:grpSp>
        <p:nvGrpSpPr>
          <p:cNvPr id="11" name="Grupo 10"/>
          <p:cNvGrpSpPr/>
          <p:nvPr/>
        </p:nvGrpSpPr>
        <p:grpSpPr>
          <a:xfrm>
            <a:off x="6207760" y="1318895"/>
            <a:ext cx="5442585" cy="4551045"/>
            <a:chOff x="12056" y="2044"/>
            <a:chExt cx="5678" cy="5833"/>
          </a:xfrm>
        </p:grpSpPr>
        <p:pic>
          <p:nvPicPr>
            <p:cNvPr id="12" name="Imagen 11" descr="C:\Users\ysuarezc\Desktop\DocsYohana\DocsCardif\CO\Claims\0. GestionProyecto\SeguimientosxSprint\Images\Lincon.jpgLincon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2328" y="5624"/>
              <a:ext cx="2775" cy="2082"/>
            </a:xfrm>
            <a:prstGeom prst="rect">
              <a:avLst/>
            </a:prstGeom>
          </p:spPr>
        </p:pic>
        <p:pic>
          <p:nvPicPr>
            <p:cNvPr id="13" name="Imagen 12" descr="Guardiol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336" y="3207"/>
              <a:ext cx="3398" cy="2116"/>
            </a:xfrm>
            <a:prstGeom prst="rect">
              <a:avLst/>
            </a:prstGeom>
          </p:spPr>
        </p:pic>
        <p:pic>
          <p:nvPicPr>
            <p:cNvPr id="14" name="Imagen 13" descr="C:\Users\ysuarezc\Desktop\DocsYohana\DocsCardif\CO\Claims\0. GestionProyecto\SeguimientosxSprint\Images\LutherKing.jpgLutherKi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5247" y="6171"/>
              <a:ext cx="2487" cy="1706"/>
            </a:xfrm>
            <a:prstGeom prst="rect">
              <a:avLst/>
            </a:prstGeom>
          </p:spPr>
        </p:pic>
        <p:pic>
          <p:nvPicPr>
            <p:cNvPr id="15" name="Imagen 14" descr="Thatcher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56" y="2044"/>
              <a:ext cx="2180" cy="3033"/>
            </a:xfrm>
            <a:prstGeom prst="rect">
              <a:avLst/>
            </a:prstGeom>
          </p:spPr>
        </p:pic>
      </p:grpSp>
      <p:sp>
        <p:nvSpPr>
          <p:cNvPr id="5" name="Text Placeholder 3"/>
          <p:cNvSpPr>
            <a:spLocks noGrp="1"/>
          </p:cNvSpPr>
          <p:nvPr/>
        </p:nvSpPr>
        <p:spPr>
          <a:xfrm>
            <a:off x="1057910" y="2164080"/>
            <a:ext cx="4857115" cy="38119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2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altLang="en-US" sz="2400" dirty="0">
                <a:sym typeface="+mn-ea"/>
              </a:rPr>
              <a:t>Ponle pasión al trabajo </a:t>
            </a:r>
            <a:endParaRPr lang="es-CO" altLang="en-US" sz="24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altLang="en-US" sz="2400" dirty="0">
                <a:sym typeface="+mn-ea"/>
              </a:rPr>
              <a:t>Predica con el ejemplo</a:t>
            </a:r>
            <a:endParaRPr lang="es-CO" altLang="en-US" sz="24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altLang="en-US" sz="2400" dirty="0">
                <a:sym typeface="+mn-ea"/>
              </a:rPr>
              <a:t>Estimula a tu equipo </a:t>
            </a:r>
            <a:endParaRPr lang="es-CO" altLang="en-US" sz="24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altLang="en-US" sz="2400" dirty="0">
                <a:sym typeface="+mn-ea"/>
              </a:rPr>
              <a:t>Cuida de cada integrante </a:t>
            </a:r>
            <a:endParaRPr lang="es-CO" altLang="en-US" sz="24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CO" altLang="en-US" sz="2400" dirty="0">
                <a:sym typeface="+mn-ea"/>
              </a:rPr>
              <a:t>Motiva a tu equipo</a:t>
            </a:r>
            <a:endParaRPr lang="es-CO" altLang="en-US" sz="24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s-CO" altLang="es-ES" sz="1000" dirty="0">
              <a:effectLst/>
              <a:sym typeface="+mn-ea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tefanini Custom colors">
      <a:dk1>
        <a:srgbClr val="005CA8"/>
      </a:dk1>
      <a:lt1>
        <a:srgbClr val="33C0CC"/>
      </a:lt1>
      <a:dk2>
        <a:srgbClr val="D7DD3B"/>
      </a:dk2>
      <a:lt2>
        <a:srgbClr val="7F7F7F"/>
      </a:lt2>
      <a:accent1>
        <a:srgbClr val="6D3A92"/>
      </a:accent1>
      <a:accent2>
        <a:srgbClr val="33C0CC"/>
      </a:accent2>
      <a:accent3>
        <a:srgbClr val="D7DD3B"/>
      </a:accent3>
      <a:accent4>
        <a:srgbClr val="005CA8"/>
      </a:accent4>
      <a:accent5>
        <a:srgbClr val="FFFFFF"/>
      </a:accent5>
      <a:accent6>
        <a:srgbClr val="FFFFFF"/>
      </a:accent6>
      <a:hlink>
        <a:srgbClr val="33C0CC"/>
      </a:hlink>
      <a:folHlink>
        <a:srgbClr val="6D3A9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197</Words>
  <Application>Microsoft Office PowerPoint</Application>
  <PresentationFormat>Panorámica</PresentationFormat>
  <Paragraphs>37</Paragraphs>
  <Slides>10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Dax-Light</vt:lpstr>
      <vt:lpstr>Dax-Regular</vt:lpstr>
      <vt:lpstr>Tahoma</vt:lpstr>
      <vt:lpstr>Office Theme</vt:lpstr>
      <vt:lpstr>Presentación de PowerPoint</vt:lpstr>
      <vt:lpstr>Liderazgo</vt:lpstr>
      <vt:lpstr>Definiciones</vt:lpstr>
      <vt:lpstr>¿Para ti qué es Liderazgo? </vt:lpstr>
      <vt:lpstr>Liderazgo Servicial</vt:lpstr>
      <vt:lpstr>Características del Líder Servicial</vt:lpstr>
      <vt:lpstr>Liderazgo Tranformacional</vt:lpstr>
      <vt:lpstr>Características del Lider Tranformacional</vt:lpstr>
      <vt:lpstr>¿Cómo puedo convertirme en un Líder Transfomacional?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Rene</cp:lastModifiedBy>
  <cp:revision>173</cp:revision>
  <dcterms:created xsi:type="dcterms:W3CDTF">2017-11-17T14:24:00Z</dcterms:created>
  <dcterms:modified xsi:type="dcterms:W3CDTF">2018-10-12T05:47:18Z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0x0101006A61BD717F7B23488566BEE52F71377A</vt:lpwstr>
  </property>
  <property fmtid="{D5CDD505-2E9C-101B-9397-08002B2CF9AE}" pid="3" name="_dlc_DocIdItemGuid">
    <vt:lpwstr>bfc61f4c-0d59-42e9-b456-d5e117604110</vt:lpwstr>
  </property>
  <property fmtid="{D5CDD505-2E9C-101B-9397-08002B2CF9AE}" pid="4" name="KSOProductBuildVer">
    <vt:lpwstr>3082-10.2.0.6020</vt:lpwstr>
  </property>
</Properties>
</file>